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50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87" r:id="rId3"/>
    <p:sldId id="288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91" r:id="rId16"/>
  </p:sldIdLst>
  <p:sldSz cx="13004800" cy="9753600"/>
  <p:notesSz cx="6797675" cy="9926638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69"/>
    <a:srgbClr val="DF1984"/>
    <a:srgbClr val="2FA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9" autoAdjust="0"/>
  </p:normalViewPr>
  <p:slideViewPr>
    <p:cSldViewPr>
      <p:cViewPr varScale="1">
        <p:scale>
          <a:sx n="53" d="100"/>
          <a:sy n="53" d="100"/>
        </p:scale>
        <p:origin x="1260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4B00F-5A7B-47B8-8435-3A820044C904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EAC8F-4C97-4821-9DD8-159CB5AB1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7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490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MS PGothic" pitchFamily="34" charset="-128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31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20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89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200" b="1" dirty="0">
                <a:latin typeface="Spark Omnes SemiBold" panose="00000500000000000000" pitchFamily="2" charset="0"/>
              </a:rPr>
              <a:t>Key messages</a:t>
            </a:r>
          </a:p>
          <a:p>
            <a:pPr>
              <a:lnSpc>
                <a:spcPct val="100000"/>
              </a:lnSpc>
            </a:pPr>
            <a:endParaRPr lang="en-GB" sz="1200" b="1" dirty="0">
              <a:latin typeface="Spark Omnes SemiBold" panose="00000500000000000000" pitchFamily="2" charset="0"/>
            </a:endParaRPr>
          </a:p>
          <a:p>
            <a:pPr marL="285722" indent="-28572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Spark Omnes" panose="00000500000000000000" pitchFamily="2" charset="0"/>
              </a:rPr>
              <a:t>Roughly 3x profit growth expected with improved service, diversified offering and </a:t>
            </a:r>
            <a:r>
              <a:rPr lang="en-GB" sz="1200" dirty="0" err="1">
                <a:latin typeface="Spark Omnes" panose="00000500000000000000" pitchFamily="2" charset="0"/>
              </a:rPr>
              <a:t>derisked</a:t>
            </a:r>
            <a:r>
              <a:rPr lang="en-GB" sz="1200" dirty="0">
                <a:latin typeface="Spark Omnes" panose="00000500000000000000" pitchFamily="2" charset="0"/>
              </a:rPr>
              <a:t> operations.</a:t>
            </a:r>
          </a:p>
          <a:p>
            <a:pPr marL="285722" indent="-285722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Spark Omnes" panose="00000500000000000000" pitchFamily="2" charset="0"/>
            </a:endParaRPr>
          </a:p>
          <a:p>
            <a:pPr marL="285722" indent="-28572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Spark Omnes" panose="00000500000000000000" pitchFamily="2" charset="0"/>
              </a:rPr>
              <a:t>Risks are now external (</a:t>
            </a:r>
            <a:r>
              <a:rPr lang="en-GB" sz="1200" dirty="0" err="1">
                <a:latin typeface="Spark Omnes" panose="00000500000000000000" pitchFamily="2" charset="0"/>
              </a:rPr>
              <a:t>Ofgem</a:t>
            </a:r>
            <a:r>
              <a:rPr lang="en-GB" sz="1200" dirty="0">
                <a:latin typeface="Spark Omnes" panose="00000500000000000000" pitchFamily="2" charset="0"/>
              </a:rPr>
              <a:t>, PR and political): we are well represented about small and unwilling to become distracted.</a:t>
            </a:r>
          </a:p>
          <a:p>
            <a:pPr marL="285722" indent="-285722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Spark Omnes" panose="00000500000000000000" pitchFamily="2" charset="0"/>
            </a:endParaRPr>
          </a:p>
          <a:p>
            <a:pPr marL="285722" indent="-28572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Spark Omnes" panose="00000500000000000000" pitchFamily="2" charset="0"/>
              </a:rPr>
              <a:t>Margins remain tight and subject to risks. Diversifying offering, building efficiency / generation and protecting the core channel remain key</a:t>
            </a:r>
          </a:p>
          <a:p>
            <a:pPr marL="285722" indent="-285722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Spark Omnes" panose="00000500000000000000" pitchFamily="2" charset="0"/>
            </a:endParaRPr>
          </a:p>
          <a:p>
            <a:pPr marL="285722" indent="-28572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Spark Omnes" panose="00000500000000000000" pitchFamily="2" charset="0"/>
              </a:rPr>
              <a:t>Alternative trading arrangements and exit strategies / options become considerations </a:t>
            </a:r>
          </a:p>
          <a:p>
            <a:pPr>
              <a:lnSpc>
                <a:spcPct val="100000"/>
              </a:lnSpc>
            </a:pPr>
            <a:endParaRPr lang="en-GB" sz="1200" dirty="0">
              <a:latin typeface="Spark Omn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5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17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85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6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6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5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2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8900"/>
            <a:ext cx="12115800" cy="139223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4102100"/>
            <a:ext cx="12115800" cy="4708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8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18650" y="88900"/>
            <a:ext cx="3028950" cy="87217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88900"/>
            <a:ext cx="8934450" cy="8721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97D1D43-5DA5-43C6-A2D2-93DA1CEDEA55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7D39A8-20F7-47E8-ACE7-E62F04D41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72ABC16-2807-431A-9620-0EB0BD3EE0FB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0460E39-63A7-4473-AA1C-BEE553CBE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650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B1BFE41-9FF9-43B9-AFEF-994D4CB3AFEB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A6A75F-B892-4BA4-BCD6-BB3794694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81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76FF643-A871-4849-8D16-88999C071A91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8BC5462-4660-4956-BBF1-234129B15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54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59770F-4348-4CCC-8944-9D51AF6B4616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C2252F-F9FD-46D7-AA55-6FBF0ED00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26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D4D67D-4581-4628-BE9A-E8F181F05608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95D19AF-7556-4403-BE71-40FA85AA9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D86F385-709E-44D9-B5F4-1054F5049AB6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1E7D3E-C23B-49BE-8EB1-736D3F39F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612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1043E96-A042-4130-B0AC-BBDB44E19722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E8012A-AFA1-4C5A-B276-8D94BD4CF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04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8900"/>
            <a:ext cx="12115800" cy="139223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4102100"/>
            <a:ext cx="12115800" cy="470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2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8EF8140-6777-461B-85C2-D7C4D1144EF4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B662EBF-DE55-4FB4-98A0-9657F7A79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17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A97DE3F-C804-4150-88C7-8A449AA2D4E6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C234F08-1743-4712-B28D-470063F49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376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E51C6B0-C2DB-4519-BF90-9E1946457D77}" type="datetimeFigureOut">
              <a:rPr lang="en-US" altLang="en-US"/>
              <a:pPr>
                <a:defRPr/>
              </a:pPr>
              <a:t>2/11/2017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8E7D89B-BA08-4B90-BF1B-68E46E779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95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9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8900"/>
            <a:ext cx="12115800" cy="139223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4102100"/>
            <a:ext cx="5981700" cy="470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4102100"/>
            <a:ext cx="5981700" cy="470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0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7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8900"/>
            <a:ext cx="12115800" cy="139223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41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83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65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marL="2286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endParaRPr lang="en-US" altLang="en-US" smtClean="0"/>
          </a:p>
        </p:txBody>
      </p:sp>
      <p:pic>
        <p:nvPicPr>
          <p:cNvPr id="1027" name="Picture 9" descr="Body-Transpare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10"/>
          <p:cNvCxnSpPr>
            <a:cxnSpLocks noChangeShapeType="1"/>
          </p:cNvCxnSpPr>
          <p:nvPr userDrawn="1"/>
        </p:nvCxnSpPr>
        <p:spPr bwMode="auto">
          <a:xfrm>
            <a:off x="454025" y="1924050"/>
            <a:ext cx="12096750" cy="0"/>
          </a:xfrm>
          <a:prstGeom prst="line">
            <a:avLst/>
          </a:prstGeom>
          <a:noFill/>
          <a:ln w="12700">
            <a:solidFill>
              <a:srgbClr val="150E23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MS PGothic" pitchFamily="34" charset="-128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itchFamily="34" charset="-128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itchFamily="34" charset="-128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itchFamily="34" charset="-128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itchFamily="34" charset="-128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MS PGothic" pitchFamily="34" charset="-128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park_Titl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36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Four core tariffs… 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20" y="124272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Strictly</a:t>
            </a:r>
            <a:r>
              <a:rPr lang="en-GB" sz="1000" baseline="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 Private and Confidential        </a:t>
            </a:r>
            <a:r>
              <a:rPr lang="en-GB" sz="1000" baseline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© Copyright Spark Energy 2015</a:t>
            </a:r>
            <a:endParaRPr lang="en-GB" sz="100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86930" y="2644552"/>
            <a:ext cx="252028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 marR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646569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Tenant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rgbClr val="646569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 Saver (Variable)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646569"/>
              </a:solidFill>
              <a:effectLst/>
              <a:latin typeface="Spark Omnes" panose="00000500000000000000" pitchFamily="2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63705" y="2656028"/>
            <a:ext cx="252028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Saver (Fixed)</a:t>
            </a:r>
            <a:endParaRPr lang="en-GB" sz="32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18424" y="2656028"/>
            <a:ext cx="252028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Direct Debit Advance</a:t>
            </a:r>
            <a:endParaRPr lang="en-GB" sz="32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814768" y="2656028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Monthly Premium</a:t>
            </a:r>
            <a:endParaRPr lang="en-GB" sz="3200" dirty="0">
              <a:solidFill>
                <a:schemeClr val="bg1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7744" y="5452864"/>
            <a:ext cx="8640960" cy="27363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Variable </a:t>
            </a: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tariff </a:t>
            </a:r>
            <a:endParaRPr lang="en-GB" sz="28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Rates can go up as well as down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Pay by cash / cheque / card with monthly bill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You can move to Tenant Saver (Variable) paying by cash but must have zero arrears after 28 days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4918224" y="5092824"/>
            <a:ext cx="0" cy="3600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918224" y="5092824"/>
            <a:ext cx="6264696" cy="114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182920" y="4744260"/>
            <a:ext cx="0" cy="3600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09917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Four core tariffs – pricing 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20" y="124272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Strictly</a:t>
            </a:r>
            <a:r>
              <a:rPr lang="en-GB" sz="1000" baseline="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 Private and Confidential        </a:t>
            </a:r>
            <a:r>
              <a:rPr lang="en-GB" sz="1000" baseline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© Copyright Spark Energy 2015</a:t>
            </a:r>
            <a:endParaRPr lang="en-GB" sz="100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86930" y="2644552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 marR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Tenant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 Saver (Variable)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park Omnes" panose="00000500000000000000" pitchFamily="2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63705" y="2656028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Saver (Fixed)</a:t>
            </a:r>
            <a:endParaRPr lang="en-GB" sz="3200" dirty="0">
              <a:solidFill>
                <a:schemeClr val="bg1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18424" y="2656028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Direct Debit Advance</a:t>
            </a:r>
            <a:endParaRPr lang="en-GB" sz="3200" dirty="0">
              <a:solidFill>
                <a:schemeClr val="bg1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814768" y="2656028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Monthly Premium</a:t>
            </a:r>
            <a:endParaRPr lang="en-GB" sz="3200" dirty="0">
              <a:solidFill>
                <a:schemeClr val="bg1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7744" y="5884912"/>
            <a:ext cx="2509466" cy="7200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177800" algn="l"/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DD 	£1,149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8558" y="6749008"/>
            <a:ext cx="2509466" cy="7200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177800" algn="l"/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MCC 	£1,226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7744" y="7613104"/>
            <a:ext cx="2509466" cy="7200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177800" algn="l"/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PAYG	£1,230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04902" y="5884912"/>
            <a:ext cx="2509466" cy="7200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177800" algn="l"/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DD 	£1,040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694088" y="6749008"/>
            <a:ext cx="2509466" cy="7200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177800" algn="l"/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PAYG	£1,100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729238" y="5884912"/>
            <a:ext cx="2509466" cy="7200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177800" algn="l"/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DD 	£1,058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814768" y="5884912"/>
            <a:ext cx="2509466" cy="7200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177800" algn="l"/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MCC 	£1,577 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1720" y="5020816"/>
            <a:ext cx="3733602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177800" algn="l"/>
            <a:r>
              <a:rPr lang="en-GB" sz="2800" dirty="0" smtClean="0">
                <a:solidFill>
                  <a:srgbClr val="646569"/>
                </a:solidFill>
                <a:latin typeface="Spark Omnes SemiBold" panose="00000500000000000000" pitchFamily="2" charset="0"/>
                <a:ea typeface="ＭＳ Ｐゴシック" charset="0"/>
                <a:cs typeface="Helvetica Light" charset="0"/>
              </a:rPr>
              <a:t>Payment methods: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6416" y="7183958"/>
            <a:ext cx="358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Note</a:t>
            </a:r>
          </a:p>
          <a:p>
            <a:pPr algn="l"/>
            <a:r>
              <a:rPr lang="en-GB" sz="160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Prices shown are for an average dual  fuel user. </a:t>
            </a:r>
            <a:endParaRPr lang="en-GB" sz="160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7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Saver Fixed March 2018 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20" y="124272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Strictly</a:t>
            </a:r>
            <a:r>
              <a:rPr lang="en-GB" sz="1000" baseline="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 Private and Confidential        </a:t>
            </a:r>
            <a:r>
              <a:rPr lang="en-GB" sz="1000" baseline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© Copyright Spark Energy 2015</a:t>
            </a:r>
            <a:endParaRPr lang="en-GB" sz="100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510468" y="2223325"/>
            <a:ext cx="7455084" cy="64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  <a:sym typeface="Helvetica Light" charset="0"/>
              </a:defRPr>
            </a:lvl1pPr>
            <a:lvl2pPr marL="228600" indent="2286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2pPr>
            <a:lvl3pPr marL="457200" indent="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3pPr>
            <a:lvl4pPr marL="685800" indent="6858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4pPr>
            <a:lvl5pPr marL="914400" indent="914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5pPr>
            <a:lvl6pPr marL="13716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6pPr>
            <a:lvl7pPr marL="18288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7pPr>
            <a:lvl8pPr marL="22860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8pPr>
            <a:lvl9pPr marL="27432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9pPr>
          </a:lstStyle>
          <a:p>
            <a:pPr marL="0" indent="0" defTabSz="457200" eaLnBrk="1">
              <a:spcBef>
                <a:spcPts val="0"/>
              </a:spcBef>
            </a:pPr>
            <a:r>
              <a:rPr lang="en-US" altLang="en-US" dirty="0">
                <a:solidFill>
                  <a:srgbClr val="DF1984"/>
                </a:solidFill>
                <a:latin typeface="Spark Omnes Medium" panose="00000500000000000000" pitchFamily="2" charset="0"/>
                <a:sym typeface="Spark Omnes SemiBold" pitchFamily="2" charset="0"/>
              </a:rPr>
              <a:t>Prepayment </a:t>
            </a:r>
            <a:r>
              <a:rPr lang="en-US" altLang="en-US" dirty="0" smtClean="0">
                <a:solidFill>
                  <a:srgbClr val="DF1984"/>
                </a:solidFill>
                <a:latin typeface="Spark Omnes Medium" panose="00000500000000000000" pitchFamily="2" charset="0"/>
                <a:sym typeface="Spark Omnes SemiBold" pitchFamily="2" charset="0"/>
              </a:rPr>
              <a:t>Meter</a:t>
            </a:r>
            <a:endParaRPr lang="en-GB" altLang="en-US" sz="3200" kern="0" dirty="0">
              <a:solidFill>
                <a:srgbClr val="646569"/>
              </a:solidFill>
              <a:latin typeface="Spark Omnes SemiBold" panose="00000500000000000000" pitchFamily="2" charset="0"/>
              <a:sym typeface="Spark Omnes SemiBold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3200" kern="0" dirty="0">
                <a:solidFill>
                  <a:srgbClr val="646569"/>
                </a:solidFill>
                <a:latin typeface="Spark Omnes" panose="00000500000000000000" pitchFamily="2" charset="0"/>
              </a:rPr>
              <a:t>Price fixed until  31st March 2018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kern="0" dirty="0">
                <a:solidFill>
                  <a:srgbClr val="646569"/>
                </a:solidFill>
                <a:latin typeface="Spark Omnes" panose="00000500000000000000" pitchFamily="2" charset="0"/>
              </a:rPr>
              <a:t>No Exit Penalties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kern="0" dirty="0">
                <a:solidFill>
                  <a:srgbClr val="646569"/>
                </a:solidFill>
                <a:latin typeface="Spark Omnes" panose="00000500000000000000" pitchFamily="2" charset="0"/>
              </a:rPr>
              <a:t>Take Us With You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kern="0" dirty="0">
                <a:solidFill>
                  <a:srgbClr val="646569"/>
                </a:solidFill>
                <a:latin typeface="Spark Omnes" panose="00000500000000000000" pitchFamily="2" charset="0"/>
              </a:rPr>
              <a:t>New PAYG Devices within 5 days before your supplies switch 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3200" dirty="0">
              <a:latin typeface="Spark Omnes" panose="00000500000000000000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40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 hangingPunct="0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Government Schemes</a:t>
            </a:r>
            <a:endParaRPr lang="en-US" dirty="0">
              <a:latin typeface="Helvetica Light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10468" y="2223325"/>
            <a:ext cx="12049832" cy="64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  <a:sym typeface="Helvetica Light" charset="0"/>
              </a:defRPr>
            </a:lvl1pPr>
            <a:lvl2pPr marL="228600" indent="2286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2pPr>
            <a:lvl3pPr marL="457200" indent="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3pPr>
            <a:lvl4pPr marL="685800" indent="6858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4pPr>
            <a:lvl5pPr marL="914400" indent="914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5pPr>
            <a:lvl6pPr marL="13716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6pPr>
            <a:lvl7pPr marL="18288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7pPr>
            <a:lvl8pPr marL="22860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8pPr>
            <a:lvl9pPr marL="27432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9pPr>
          </a:lstStyle>
          <a:p>
            <a:pPr marL="0" indent="0" defTabSz="457200" eaLnBrk="1">
              <a:spcBef>
                <a:spcPts val="0"/>
              </a:spcBef>
            </a:pPr>
            <a:r>
              <a:rPr lang="en-GB" altLang="en-US" dirty="0" smtClean="0">
                <a:solidFill>
                  <a:srgbClr val="DF1984"/>
                </a:solidFill>
                <a:latin typeface="Spark Omnes Medium" panose="00000500000000000000" pitchFamily="2" charset="0"/>
                <a:sym typeface="Spark Omnes SemiBold" pitchFamily="2" charset="0"/>
              </a:rPr>
              <a:t>Green Deal, Warm Home Discount, SMART Meters</a:t>
            </a:r>
            <a:endParaRPr lang="en-GB" altLang="en-US" sz="3200" kern="0" dirty="0">
              <a:solidFill>
                <a:srgbClr val="646569"/>
              </a:solidFill>
              <a:latin typeface="Spark Omnes SemiBold" panose="00000500000000000000" pitchFamily="2" charset="0"/>
              <a:sym typeface="Spark Omnes SemiBold" pitchFamily="2" charset="0"/>
            </a:endParaRPr>
          </a:p>
          <a:p>
            <a:pPr marL="914400" lvl="2" indent="-457200"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park Omnes" panose="00000500000000000000" pitchFamily="2" charset="0"/>
              </a:rPr>
              <a:t>Green Deal – a government scheme where properties were given government funding to assist with the installation of solar panels, cavity wall insulation etc. </a:t>
            </a:r>
          </a:p>
          <a:p>
            <a:pPr marL="914400" lvl="2" indent="-457200"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park Omnes" panose="00000500000000000000" pitchFamily="2" charset="0"/>
              </a:rPr>
              <a:t>Warm Home Discount – a government scheme where the property will receive £140 off their electricity bill throughout the year. Not everyone applies and not all suppliers are part of this scheme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park Omnes" panose="00000500000000000000" pitchFamily="2" charset="0"/>
              </a:rPr>
              <a:t>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Spark Omnes" panose="00000500000000000000" pitchFamily="2" charset="0"/>
            </a:endParaRPr>
          </a:p>
          <a:p>
            <a:pPr marL="914400" lvl="2" indent="-457200"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park Omnes" panose="00000500000000000000" pitchFamily="2" charset="0"/>
              </a:rPr>
              <a:t>Smart Meters – unfortunately at this time Spark cannot switch over smart meters as the meter would lose the smart functionality and would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park Omnes" panose="00000500000000000000" pitchFamily="2" charset="0"/>
              </a:rPr>
              <a:t>                 be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park Omnes" panose="00000500000000000000" pitchFamily="2" charset="0"/>
              </a:rPr>
              <a:t>placed in “dummy mode”.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3200" dirty="0">
              <a:latin typeface="Spark Omnes" panose="00000500000000000000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4" y="2212504"/>
            <a:ext cx="3274764" cy="656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31" y="2241079"/>
            <a:ext cx="3277473" cy="65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:\Users\smackay\Desktop\android-app-on-google-play_1.jp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04" y="2860576"/>
            <a:ext cx="24186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C:\Users\smackay\Desktop\Available_on_the_App_Store_(gray).pn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134" y="3797321"/>
            <a:ext cx="2419200" cy="7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Coming Soon - APP</a:t>
            </a:r>
            <a:endParaRPr lang="en-US" sz="4400" dirty="0">
              <a:solidFill>
                <a:srgbClr val="38274B"/>
              </a:solidFill>
              <a:latin typeface="Spark Omnes Medium" charset="0"/>
              <a:ea typeface="ＭＳ Ｐゴシック" charset="0"/>
              <a:sym typeface="Spark Omne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04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2266"/>
            <a:ext cx="13004800" cy="9753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6" name="Picture 2" descr="tile_paper_medgra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7" t="11176" r="5625" b="15567"/>
          <a:stretch/>
        </p:blipFill>
        <p:spPr bwMode="auto">
          <a:xfrm>
            <a:off x="1893887" y="628328"/>
            <a:ext cx="9433049" cy="8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7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1"/>
          <p:cNvSpPr>
            <a:spLocks/>
          </p:cNvSpPr>
          <p:nvPr/>
        </p:nvSpPr>
        <p:spPr bwMode="auto">
          <a:xfrm>
            <a:off x="442912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Electricity &amp; Gas Meters</a:t>
            </a:r>
            <a:endParaRPr lang="en-US" sz="4400" dirty="0">
              <a:solidFill>
                <a:srgbClr val="38274B"/>
              </a:solidFill>
              <a:latin typeface="Spark Omnes Medium" charset="0"/>
              <a:ea typeface="ＭＳ Ｐゴシック" charset="0"/>
              <a:sym typeface="Spark Omnes Medium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10468" y="2223325"/>
            <a:ext cx="11680564" cy="64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  <a:sym typeface="Helvetica Light" charset="0"/>
              </a:defRPr>
            </a:lvl1pPr>
            <a:lvl2pPr marL="228600" indent="2286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2pPr>
            <a:lvl3pPr marL="457200" indent="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3pPr>
            <a:lvl4pPr marL="685800" indent="6858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4pPr>
            <a:lvl5pPr marL="914400" indent="914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5pPr>
            <a:lvl6pPr marL="13716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6pPr>
            <a:lvl7pPr marL="18288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7pPr>
            <a:lvl8pPr marL="22860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8pPr>
            <a:lvl9pPr marL="27432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9pPr>
          </a:lstStyle>
          <a:p>
            <a:pPr marL="0" indent="0" defTabSz="457200" eaLnBrk="1">
              <a:spcBef>
                <a:spcPts val="0"/>
              </a:spcBef>
            </a:pPr>
            <a:r>
              <a:rPr lang="en-US" altLang="en-US" b="1" dirty="0" smtClean="0">
                <a:solidFill>
                  <a:srgbClr val="DF1984"/>
                </a:solidFill>
                <a:latin typeface="Spark Omnes SemiBold" pitchFamily="2" charset="0"/>
                <a:sym typeface="Spark Omnes SemiBold" pitchFamily="2" charset="0"/>
              </a:rPr>
              <a:t>Supported Meter Types</a:t>
            </a:r>
          </a:p>
          <a:p>
            <a:pPr marL="0" indent="0" defTabSz="457200" eaLnBrk="1">
              <a:spcBef>
                <a:spcPts val="0"/>
              </a:spcBef>
            </a:pPr>
            <a:endParaRPr lang="en-GB" altLang="en-US" sz="3200" kern="0" dirty="0">
              <a:solidFill>
                <a:srgbClr val="646569"/>
              </a:solidFill>
              <a:latin typeface="Spark Omnes SemiBold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kern="0" dirty="0" smtClean="0">
                <a:solidFill>
                  <a:srgbClr val="646569"/>
                </a:solidFill>
                <a:latin typeface="Spark Omnes" panose="00000500000000000000" pitchFamily="2" charset="0"/>
                <a:sym typeface="Spark Omnes SemiBold" pitchFamily="2" charset="0"/>
              </a:rPr>
              <a:t>Domestic Credit – Direct Debit and Pay on Receipt of Bill (payment methods).</a:t>
            </a: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kern="0" dirty="0" smtClean="0">
                <a:solidFill>
                  <a:srgbClr val="646569"/>
                </a:solidFill>
                <a:latin typeface="Spark Omnes" panose="00000500000000000000" pitchFamily="2" charset="0"/>
                <a:sym typeface="Spark Omnes SemiBold" pitchFamily="2" charset="0"/>
              </a:rPr>
              <a:t>Domestic Pre Payment – Meters which require topping up. This will be done using a top up key/ card.</a:t>
            </a: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kern="0" dirty="0" smtClean="0">
                <a:solidFill>
                  <a:srgbClr val="646569"/>
                </a:solidFill>
                <a:latin typeface="Spark Omnes" panose="00000500000000000000" pitchFamily="2" charset="0"/>
                <a:sym typeface="Spark Omnes SemiBold" pitchFamily="2" charset="0"/>
              </a:rPr>
              <a:t>SMART – Can be used as either  credit or Pre Payment. The supplier can communicate directly with the meter to obtain meter readings, send credit/ debt and change the tariff code.</a:t>
            </a: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 smtClean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  <a:p>
            <a:pPr marL="0" indent="0" defTabSz="457200" eaLnBrk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00063" y="953245"/>
            <a:ext cx="8424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altLang="en-US" sz="4400" dirty="0">
                <a:solidFill>
                  <a:srgbClr val="38274B"/>
                </a:solidFill>
                <a:latin typeface="Spark Omnes Medium" charset="0"/>
                <a:ea typeface="ＭＳ Ｐゴシック" charset="0"/>
              </a:rPr>
              <a:t>Transfer Process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4090510"/>
            <a:ext cx="11377612" cy="56630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indent="0" algn="l">
              <a:defRPr/>
            </a:pPr>
            <a:r>
              <a:rPr lang="en-US" b="1" dirty="0" smtClean="0">
                <a:solidFill>
                  <a:srgbClr val="DF1984"/>
                </a:solidFill>
                <a:latin typeface="Spark Omnes SemiBold" pitchFamily="2" charset="0"/>
                <a:sym typeface="Spark Omnes SemiBold" pitchFamily="2" charset="0"/>
              </a:rPr>
              <a:t>Energy Switching </a:t>
            </a:r>
            <a:r>
              <a:rPr lang="en-GB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park Omnes" panose="00000500000000000000" pitchFamily="2" charset="0"/>
              </a:rPr>
              <a:t/>
            </a:r>
            <a:br>
              <a:rPr lang="en-GB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park Omnes" panose="00000500000000000000" pitchFamily="2" charset="0"/>
              </a:rPr>
            </a:br>
            <a:endParaRPr lang="en-GB" sz="3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Spark Omnes" panose="00000500000000000000" pitchFamily="2" charset="0"/>
            </a:endParaRPr>
          </a:p>
          <a:p>
            <a:pPr marL="914400" lvl="2" indent="-457200" algn="l" defTabSz="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kern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When a customer signs up for a product with Spark they will receive a 14 day cooling off period – this means we cannot order any energy supplies during this time.</a:t>
            </a:r>
          </a:p>
          <a:p>
            <a:pPr marL="914400" lvl="2" indent="-457200" algn="l" defTabSz="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kern="0" dirty="0">
              <a:solidFill>
                <a:srgbClr val="646569"/>
              </a:solidFill>
              <a:latin typeface="Spark Omnes" panose="00000500000000000000" pitchFamily="2" charset="0"/>
            </a:endParaRPr>
          </a:p>
          <a:p>
            <a:pPr marL="914400" lvl="2" indent="-457200" algn="l" defTabSz="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solidFill>
                  <a:srgbClr val="646569"/>
                </a:solidFill>
                <a:latin typeface="Spark Omnes" panose="00000500000000000000" pitchFamily="2" charset="0"/>
              </a:rPr>
              <a:t>Once the 14 day cooling off period has been completed and no cancellation received – both supplies will be ordered for +15days.</a:t>
            </a:r>
          </a:p>
          <a:p>
            <a:pPr marL="914400" lvl="2" indent="-457200" algn="l" defTabSz="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3200" kern="0" dirty="0">
              <a:solidFill>
                <a:srgbClr val="646569"/>
              </a:solidFill>
              <a:latin typeface="Spark Omnes" panose="00000500000000000000" pitchFamily="2" charset="0"/>
            </a:endParaRPr>
          </a:p>
          <a:p>
            <a:pPr marL="914400" lvl="2" indent="-457200" algn="l"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Spark Omnes" panose="00000500000000000000" pitchFamily="2" charset="0"/>
            </a:endParaRPr>
          </a:p>
          <a:p>
            <a:pPr lvl="2" indent="0" algn="l">
              <a:defRPr/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Spark Omnes" panose="000005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00" y="2428528"/>
            <a:ext cx="1044116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8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 hangingPunct="0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Our new tariff range</a:t>
            </a:r>
            <a:endParaRPr lang="en-US" sz="4400" dirty="0">
              <a:solidFill>
                <a:srgbClr val="38274B"/>
              </a:solidFill>
              <a:latin typeface="Spark Omnes Medium" charset="0"/>
              <a:ea typeface="ＭＳ Ｐゴシック" charset="0"/>
              <a:sym typeface="Spark Omnes Medium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510468" y="2223325"/>
            <a:ext cx="7455084" cy="64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  <a:sym typeface="Helvetica Light" charset="0"/>
              </a:defRPr>
            </a:lvl1pPr>
            <a:lvl2pPr marL="228600" indent="2286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2pPr>
            <a:lvl3pPr marL="457200" indent="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3pPr>
            <a:lvl4pPr marL="685800" indent="6858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4pPr>
            <a:lvl5pPr marL="914400" indent="914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5pPr>
            <a:lvl6pPr marL="13716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6pPr>
            <a:lvl7pPr marL="18288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7pPr>
            <a:lvl8pPr marL="22860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8pPr>
            <a:lvl9pPr marL="2743200" algn="l" defTabSz="584200" rtl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9pPr>
          </a:lstStyle>
          <a:p>
            <a:pPr marL="0" indent="0" defTabSz="457200" eaLnBrk="1">
              <a:spcBef>
                <a:spcPts val="0"/>
              </a:spcBef>
            </a:pPr>
            <a:r>
              <a:rPr lang="en-US" altLang="en-US" dirty="0" smtClean="0">
                <a:solidFill>
                  <a:srgbClr val="FF3399"/>
                </a:solidFill>
                <a:latin typeface="Spark Omnes" panose="00000500000000000000" pitchFamily="2" charset="0"/>
                <a:sym typeface="Spark Omnes SemiBold" pitchFamily="2" charset="0"/>
              </a:rPr>
              <a:t>Here’s the summary</a:t>
            </a:r>
          </a:p>
          <a:p>
            <a:pPr marL="0" indent="0" defTabSz="457200" eaLnBrk="1">
              <a:spcBef>
                <a:spcPts val="0"/>
              </a:spcBef>
            </a:pPr>
            <a:endParaRPr lang="en-GB" altLang="en-US" sz="3200" kern="0" dirty="0">
              <a:solidFill>
                <a:srgbClr val="646569"/>
              </a:solidFill>
              <a:latin typeface="Spark Omnes SemiBold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kern="0" dirty="0" smtClean="0">
                <a:solidFill>
                  <a:srgbClr val="646569"/>
                </a:solidFill>
                <a:latin typeface="Spark Omnes" panose="00000500000000000000" pitchFamily="2" charset="0"/>
                <a:sym typeface="Spark Omnes SemiBold" pitchFamily="2" charset="0"/>
              </a:rPr>
              <a:t>A change in </a:t>
            </a:r>
            <a:r>
              <a:rPr lang="en-GB" altLang="en-US" sz="3200" kern="0" dirty="0" smtClean="0">
                <a:solidFill>
                  <a:srgbClr val="646569"/>
                </a:solidFill>
                <a:latin typeface="Spark Omnes SemiBold" panose="00000500000000000000" pitchFamily="2" charset="0"/>
                <a:sym typeface="Spark Omnes SemiBold" pitchFamily="2" charset="0"/>
              </a:rPr>
              <a:t>terminology </a:t>
            </a: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 smtClean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kern="0" dirty="0" smtClean="0">
                <a:solidFill>
                  <a:srgbClr val="646569"/>
                </a:solidFill>
                <a:latin typeface="Spark Omnes" panose="00000500000000000000" pitchFamily="2" charset="0"/>
                <a:sym typeface="Spark Omnes SemiBold" pitchFamily="2" charset="0"/>
              </a:rPr>
              <a:t>We have </a:t>
            </a:r>
            <a:r>
              <a:rPr lang="en-GB" altLang="en-US" sz="3200" kern="0" dirty="0" smtClean="0">
                <a:solidFill>
                  <a:srgbClr val="646569"/>
                </a:solidFill>
                <a:latin typeface="Spark Omnes SemiBold" panose="00000500000000000000" pitchFamily="2" charset="0"/>
                <a:sym typeface="Spark Omnes SemiBold" pitchFamily="2" charset="0"/>
              </a:rPr>
              <a:t>four core tariffs</a:t>
            </a: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 smtClean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kern="0" dirty="0" smtClean="0">
                <a:solidFill>
                  <a:srgbClr val="646569"/>
                </a:solidFill>
                <a:latin typeface="Spark Omnes SemiBold" panose="00000500000000000000" pitchFamily="2" charset="0"/>
                <a:sym typeface="Spark Omnes SemiBold" pitchFamily="2" charset="0"/>
              </a:rPr>
              <a:t>Variable and </a:t>
            </a:r>
            <a:r>
              <a:rPr lang="en-GB" altLang="en-US" sz="3200" kern="0" dirty="0">
                <a:solidFill>
                  <a:srgbClr val="646569"/>
                </a:solidFill>
                <a:latin typeface="Spark Omnes SemiBold" panose="00000500000000000000" pitchFamily="2" charset="0"/>
                <a:sym typeface="Spark Omnes SemiBold" pitchFamily="2" charset="0"/>
              </a:rPr>
              <a:t>fixed </a:t>
            </a:r>
            <a:r>
              <a:rPr lang="en-GB" altLang="en-US" sz="3200" kern="0" dirty="0" smtClean="0">
                <a:solidFill>
                  <a:srgbClr val="646569"/>
                </a:solidFill>
                <a:latin typeface="Spark Omnes" panose="00000500000000000000" pitchFamily="2" charset="0"/>
                <a:sym typeface="Spark Omnes SemiBold" pitchFamily="2" charset="0"/>
              </a:rPr>
              <a:t>options</a:t>
            </a: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kern="0" dirty="0" smtClean="0">
                <a:solidFill>
                  <a:srgbClr val="646569"/>
                </a:solidFill>
                <a:latin typeface="Spark Omnes" panose="00000500000000000000" pitchFamily="2" charset="0"/>
                <a:sym typeface="Spark Omnes SemiBold" pitchFamily="2" charset="0"/>
              </a:rPr>
              <a:t>Different </a:t>
            </a:r>
            <a:r>
              <a:rPr lang="en-GB" altLang="en-US" sz="3200" kern="0" dirty="0" smtClean="0">
                <a:solidFill>
                  <a:srgbClr val="646569"/>
                </a:solidFill>
                <a:latin typeface="Spark Omnes SemiBold" panose="00000500000000000000" pitchFamily="2" charset="0"/>
                <a:sym typeface="Spark Omnes SemiBold" pitchFamily="2" charset="0"/>
              </a:rPr>
              <a:t>payment methods </a:t>
            </a:r>
            <a:r>
              <a:rPr lang="en-GB" altLang="en-US" sz="3200" kern="0" dirty="0" smtClean="0">
                <a:solidFill>
                  <a:srgbClr val="646569"/>
                </a:solidFill>
                <a:latin typeface="Spark Omnes" panose="00000500000000000000" pitchFamily="2" charset="0"/>
                <a:sym typeface="Spark Omnes SemiBold" pitchFamily="2" charset="0"/>
              </a:rPr>
              <a:t>within each tariff</a:t>
            </a: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kern="0" dirty="0" smtClean="0">
                <a:solidFill>
                  <a:srgbClr val="646569"/>
                </a:solidFill>
                <a:latin typeface="Spark Omnes SemiBold" panose="00000500000000000000" pitchFamily="2" charset="0"/>
                <a:sym typeface="Spark Omnes SemiBold" pitchFamily="2" charset="0"/>
              </a:rPr>
              <a:t>Refreshed model </a:t>
            </a:r>
            <a:r>
              <a:rPr lang="en-GB" altLang="en-US" sz="3200" kern="0" dirty="0" smtClean="0">
                <a:solidFill>
                  <a:srgbClr val="646569"/>
                </a:solidFill>
                <a:latin typeface="Spark Omnes" panose="00000500000000000000" pitchFamily="2" charset="0"/>
                <a:sym typeface="Spark Omnes SemiBold" pitchFamily="2" charset="0"/>
              </a:rPr>
              <a:t>for lettings</a:t>
            </a:r>
          </a:p>
          <a:p>
            <a:pPr marL="457200" indent="-457200" defTabSz="457200" ea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200" kern="0" dirty="0">
              <a:solidFill>
                <a:srgbClr val="646569"/>
              </a:solidFill>
              <a:latin typeface="Spark Omnes" panose="00000500000000000000" pitchFamily="2" charset="0"/>
              <a:sym typeface="Spark Omnes SemiBold" pitchFamily="2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r="10385"/>
          <a:stretch/>
        </p:blipFill>
        <p:spPr bwMode="auto">
          <a:xfrm>
            <a:off x="8296101" y="2443906"/>
            <a:ext cx="4264200" cy="43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720" y="124272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Strictly</a:t>
            </a:r>
            <a:r>
              <a:rPr lang="en-GB" sz="1000" baseline="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 Private and Confidential        </a:t>
            </a:r>
            <a:r>
              <a:rPr lang="en-GB" sz="1000" baseline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© Copyright Spark Energy 2015</a:t>
            </a:r>
            <a:endParaRPr lang="en-GB" sz="100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65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Four core tariffs… 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20" y="124272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Strictly</a:t>
            </a:r>
            <a:r>
              <a:rPr lang="en-GB" sz="1000" baseline="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 Private and Confidential        </a:t>
            </a:r>
            <a:r>
              <a:rPr lang="en-GB" sz="1000" baseline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© Copyright Spark Energy 2015</a:t>
            </a:r>
            <a:endParaRPr lang="en-GB" sz="100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86930" y="2644552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 marR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Tenant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 Saver (Variable)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park Omnes" panose="00000500000000000000" pitchFamily="2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63705" y="2656028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Tenant Saver </a:t>
            </a:r>
            <a:r>
              <a:rPr lang="en-GB" sz="3200" dirty="0" smtClean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(Fixed)</a:t>
            </a:r>
            <a:endParaRPr lang="en-GB" sz="3200" dirty="0">
              <a:solidFill>
                <a:schemeClr val="bg1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18424" y="2656028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Direct Debit Advance</a:t>
            </a:r>
            <a:endParaRPr lang="en-GB" sz="3200" dirty="0">
              <a:solidFill>
                <a:schemeClr val="bg1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814768" y="2656028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Monthly Premium</a:t>
            </a:r>
            <a:endParaRPr lang="en-GB" sz="3200" dirty="0">
              <a:solidFill>
                <a:schemeClr val="bg1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72800" y="5809529"/>
            <a:ext cx="8261848" cy="23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171" tIns="32081" rIns="64171" bIns="32081" numCol="1" anchor="t" anchorCtr="0" compatLnSpc="1">
            <a:prstTxWarp prst="textNoShape">
              <a:avLst/>
            </a:prstTxWarp>
          </a:bodyPr>
          <a:lstStyle>
            <a:lvl1pPr marL="240765" indent="-240765" algn="l" defTabSz="410184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  <a:sym typeface="Helvetica Light" charset="0"/>
              </a:defRPr>
            </a:lvl1pPr>
            <a:lvl2pPr marL="160508" indent="160508" algn="l" defTabSz="410184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2pPr>
            <a:lvl3pPr marL="321009" indent="321009" algn="l" defTabSz="410184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3pPr>
            <a:lvl4pPr marL="481519" indent="481519" algn="l" defTabSz="410184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4pPr>
            <a:lvl5pPr marL="642024" indent="642024" algn="l" defTabSz="410184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5pPr>
            <a:lvl6pPr marL="963037" algn="l" defTabSz="410184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6pPr>
            <a:lvl7pPr marL="1284053" algn="l" defTabSz="410184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7pPr>
            <a:lvl8pPr marL="1605068" algn="l" defTabSz="410184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8pPr>
            <a:lvl9pPr marL="1926079" algn="l" defTabSz="410184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Helvetica Light" charset="0"/>
                <a:cs typeface="+mn-cs"/>
                <a:sym typeface="Helvetica Light" charset="0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sz="3200" kern="0" dirty="0" smtClean="0">
                <a:solidFill>
                  <a:srgbClr val="FF3399"/>
                </a:solidFill>
                <a:latin typeface="Spark Omnes" panose="00000500000000000000" pitchFamily="2" charset="0"/>
              </a:rPr>
              <a:t>More options</a:t>
            </a:r>
          </a:p>
          <a:p>
            <a:pPr marL="0" indent="0">
              <a:spcBef>
                <a:spcPts val="0"/>
              </a:spcBef>
            </a:pPr>
            <a:r>
              <a:rPr lang="en-GB" sz="3200" kern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We have four core tariffs and within each there are a variety of payment methods, so we can offer more choice and better value to all of our customers. </a:t>
            </a:r>
            <a:endParaRPr lang="en-GB" sz="3200" kern="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52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Four core tariffs… 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20" y="124272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Strictly</a:t>
            </a:r>
            <a:r>
              <a:rPr lang="en-GB" sz="1000" baseline="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 Private and Confidential        </a:t>
            </a:r>
            <a:r>
              <a:rPr lang="en-GB" sz="1000" baseline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© Copyright Spark Energy 2015</a:t>
            </a:r>
            <a:endParaRPr lang="en-GB" sz="100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86930" y="2644552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 marR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Tenant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 Saver (Variable)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park Omnes" panose="00000500000000000000" pitchFamily="2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63705" y="2656028"/>
            <a:ext cx="2520280" cy="2088232"/>
          </a:xfrm>
          <a:prstGeom prst="rect">
            <a:avLst/>
          </a:prstGeom>
          <a:noFill/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Saver (Fixed)</a:t>
            </a:r>
            <a:endParaRPr lang="en-GB" sz="32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18424" y="2656028"/>
            <a:ext cx="2520280" cy="2088232"/>
          </a:xfrm>
          <a:prstGeom prst="rect">
            <a:avLst/>
          </a:prstGeom>
          <a:noFill/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Direct Debit Advance</a:t>
            </a:r>
            <a:endParaRPr lang="en-GB" sz="32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814768" y="2656028"/>
            <a:ext cx="2520280" cy="2088232"/>
          </a:xfrm>
          <a:prstGeom prst="rect">
            <a:avLst/>
          </a:prstGeom>
          <a:noFill/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Monthly Premium</a:t>
            </a:r>
            <a:endParaRPr lang="en-GB" sz="32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7744" y="5452864"/>
            <a:ext cx="8640960" cy="27363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Variable </a:t>
            </a: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‘evergreen’ </a:t>
            </a: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tariff </a:t>
            </a:r>
            <a:endParaRPr lang="en-GB" sz="2800" dirty="0" smtClean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Rates </a:t>
            </a: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can go up as well as </a:t>
            </a: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down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The </a:t>
            </a: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default </a:t>
            </a: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on boarding </a:t>
            </a: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tariff for all COTs and </a:t>
            </a: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lettings channel customers - </a:t>
            </a: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monthly </a:t>
            </a: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initial </a:t>
            </a: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payment </a:t>
            </a: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method will be monthly bill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Pay by Direct Debit, Monthly </a:t>
            </a: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b</a:t>
            </a: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ill or PAYG</a:t>
            </a:r>
            <a:endParaRPr lang="en-GB" sz="28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pic>
        <p:nvPicPr>
          <p:cNvPr id="15" name="Picture 2" descr="tile_paper_medgray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95" t="3703" r="68587" b="5896"/>
          <a:stretch/>
        </p:blipFill>
        <p:spPr bwMode="auto">
          <a:xfrm>
            <a:off x="8946058" y="5082504"/>
            <a:ext cx="1876822" cy="191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stCxn id="14" idx="0"/>
          </p:cNvCxnSpPr>
          <p:nvPr/>
        </p:nvCxnSpPr>
        <p:spPr bwMode="auto">
          <a:xfrm flipV="1">
            <a:off x="4918224" y="5092824"/>
            <a:ext cx="0" cy="36004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1847070" y="5092824"/>
            <a:ext cx="3071154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846931" y="4732784"/>
            <a:ext cx="0" cy="36004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45331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Four core tariffs… 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607856" y="1692278"/>
          <a:ext cx="12041713" cy="698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614"/>
                <a:gridCol w="7858099"/>
              </a:tblGrid>
              <a:tr h="8610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Spark Omnes SemiBold" panose="00000500000000000000" pitchFamily="2" charset="0"/>
                        </a:rPr>
                        <a:t>Tariff </a:t>
                      </a:r>
                      <a:endParaRPr lang="en-GB" sz="2800" dirty="0">
                        <a:solidFill>
                          <a:schemeClr val="bg1"/>
                        </a:solidFill>
                        <a:latin typeface="Spark Omne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Spark Omnes SemiBold" panose="00000500000000000000" pitchFamily="2" charset="0"/>
                        </a:rPr>
                        <a:t>Description</a:t>
                      </a:r>
                      <a:endParaRPr lang="en-GB" sz="2800" dirty="0">
                        <a:solidFill>
                          <a:schemeClr val="bg1"/>
                        </a:solidFill>
                        <a:latin typeface="Spark Omnes SemiBold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</a:tr>
              <a:tr h="25922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Tenant Saver</a:t>
                      </a:r>
                      <a:r>
                        <a:rPr lang="en-GB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 </a:t>
                      </a: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(Variable)</a:t>
                      </a:r>
                      <a:endParaRPr lang="en-GB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Spark Omnes SemiBold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park Omne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Tenant Saver (Fixed)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park Omne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Direct Debit Advance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park Omne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33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Monthly Premium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" panose="00000500000000000000" pitchFamily="2" charset="0"/>
                        </a:rPr>
                        <a:t>As per current with no late payment fees, unlikely to attract new customers onto this tariff.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720" y="124272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Strictly</a:t>
            </a:r>
            <a:r>
              <a:rPr lang="en-GB" sz="1000" baseline="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 Private and Confidential        </a:t>
            </a:r>
            <a:r>
              <a:rPr lang="en-GB" sz="1000" baseline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© Copyright Spark Energy 2015</a:t>
            </a:r>
            <a:endParaRPr lang="en-GB" sz="100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86930" y="2644552"/>
            <a:ext cx="252028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 marR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646569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Tenant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rgbClr val="646569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 Saver (Variable)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646569"/>
              </a:solidFill>
              <a:effectLst/>
              <a:latin typeface="Spark Omnes" panose="00000500000000000000" pitchFamily="2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63705" y="2656028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Saver (Fixed)</a:t>
            </a:r>
            <a:endParaRPr lang="en-GB" sz="3200" dirty="0">
              <a:solidFill>
                <a:schemeClr val="bg1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18424" y="2656028"/>
            <a:ext cx="2520280" cy="2088232"/>
          </a:xfrm>
          <a:prstGeom prst="rect">
            <a:avLst/>
          </a:prstGeom>
          <a:noFill/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Direct Debit Advance</a:t>
            </a:r>
            <a:endParaRPr lang="en-GB" sz="32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814768" y="2656028"/>
            <a:ext cx="2520280" cy="2088232"/>
          </a:xfrm>
          <a:prstGeom prst="rect">
            <a:avLst/>
          </a:prstGeom>
          <a:noFill/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Monthly Premium</a:t>
            </a:r>
            <a:endParaRPr lang="en-GB" sz="32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7744" y="5452864"/>
            <a:ext cx="8640960" cy="27363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Prices fixed till March 2018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Slightly cheaper than Tenant Saver (Variable)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End date aligned with tenancy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TUWY option (no exit fees)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Pay by Direct Debit &amp; PAYG</a:t>
            </a:r>
          </a:p>
        </p:txBody>
      </p:sp>
      <p:cxnSp>
        <p:nvCxnSpPr>
          <p:cNvPr id="4" name="Straight Connector 3"/>
          <p:cNvCxnSpPr>
            <a:stCxn id="14" idx="0"/>
          </p:cNvCxnSpPr>
          <p:nvPr/>
        </p:nvCxnSpPr>
        <p:spPr bwMode="auto">
          <a:xfrm flipV="1">
            <a:off x="4918224" y="5092824"/>
            <a:ext cx="0" cy="3600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4918224" y="4732784"/>
            <a:ext cx="0" cy="3600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16313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1"/>
          <p:cNvSpPr>
            <a:spLocks/>
          </p:cNvSpPr>
          <p:nvPr/>
        </p:nvSpPr>
        <p:spPr bwMode="auto">
          <a:xfrm>
            <a:off x="442913" y="279400"/>
            <a:ext cx="12117387" cy="139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4400" dirty="0" smtClean="0">
                <a:solidFill>
                  <a:srgbClr val="38274B"/>
                </a:solidFill>
                <a:latin typeface="Spark Omnes Medium" charset="0"/>
                <a:ea typeface="ＭＳ Ｐゴシック" charset="0"/>
                <a:sym typeface="Spark Omnes Medium" charset="0"/>
              </a:rPr>
              <a:t>Four core tariffs… 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455728" y="370493"/>
          <a:ext cx="12041713" cy="698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614"/>
                <a:gridCol w="7858099"/>
              </a:tblGrid>
              <a:tr h="8610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Spark Omnes SemiBold" panose="00000500000000000000" pitchFamily="2" charset="0"/>
                        </a:rPr>
                        <a:t>Tariff </a:t>
                      </a:r>
                      <a:endParaRPr lang="en-GB" sz="2800" dirty="0">
                        <a:solidFill>
                          <a:schemeClr val="bg1"/>
                        </a:solidFill>
                        <a:latin typeface="Spark Omne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Spark Omnes SemiBold" panose="00000500000000000000" pitchFamily="2" charset="0"/>
                        </a:rPr>
                        <a:t>Description</a:t>
                      </a:r>
                      <a:endParaRPr lang="en-GB" sz="2800" dirty="0">
                        <a:solidFill>
                          <a:schemeClr val="bg1"/>
                        </a:solidFill>
                        <a:latin typeface="Spark Omnes SemiBold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</a:tr>
              <a:tr h="25922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Tenant Saver</a:t>
                      </a:r>
                      <a:r>
                        <a:rPr lang="en-GB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 </a:t>
                      </a: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(Variable)</a:t>
                      </a:r>
                      <a:endParaRPr lang="en-GB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Spark Omnes SemiBold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park Omne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Tenant Saver (Fixed)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park Omne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Direct Debit Advance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park Omne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33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 SemiBold" panose="00000500000000000000" pitchFamily="2" charset="0"/>
                        </a:rPr>
                        <a:t>Monthly Premium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park Omnes" panose="00000500000000000000" pitchFamily="2" charset="0"/>
                        </a:rPr>
                        <a:t>As per current with no late payment fees, unlikely to attract new customers onto this tariff.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720" y="124272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Strictly</a:t>
            </a:r>
            <a:r>
              <a:rPr lang="en-GB" sz="1000" baseline="0" dirty="0" smtClean="0">
                <a:solidFill>
                  <a:srgbClr val="646569"/>
                </a:solidFill>
                <a:latin typeface="Spark Omnes SemiBold" panose="00000500000000000000" pitchFamily="2" charset="0"/>
              </a:rPr>
              <a:t> Private and Confidential        </a:t>
            </a:r>
            <a:r>
              <a:rPr lang="en-GB" sz="1000" baseline="0" dirty="0" smtClean="0">
                <a:solidFill>
                  <a:srgbClr val="646569"/>
                </a:solidFill>
                <a:latin typeface="Spark Omnes" panose="00000500000000000000" pitchFamily="2" charset="0"/>
              </a:rPr>
              <a:t>© Copyright Spark Energy 2015</a:t>
            </a:r>
            <a:endParaRPr lang="en-GB" sz="1000" dirty="0">
              <a:solidFill>
                <a:srgbClr val="646569"/>
              </a:solidFill>
              <a:latin typeface="Spark Omnes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86930" y="2644552"/>
            <a:ext cx="252028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 marR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646569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Tenant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rgbClr val="646569"/>
                </a:solidFill>
                <a:effectLst/>
                <a:latin typeface="Spark Omnes" panose="00000500000000000000" pitchFamily="2" charset="0"/>
                <a:ea typeface="ＭＳ Ｐゴシック" charset="0"/>
                <a:cs typeface="Helvetica Light" charset="0"/>
                <a:sym typeface="Helvetica Light" charset="0"/>
              </a:rPr>
              <a:t> Saver (Variable)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646569"/>
              </a:solidFill>
              <a:effectLst/>
              <a:latin typeface="Spark Omnes" panose="00000500000000000000" pitchFamily="2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63705" y="2656028"/>
            <a:ext cx="252028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Saver (Fixed)</a:t>
            </a:r>
            <a:endParaRPr lang="en-GB" sz="32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18424" y="2656028"/>
            <a:ext cx="2520280" cy="2088232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chemeClr val="bg1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Direct Debit Advance</a:t>
            </a:r>
            <a:endParaRPr lang="en-GB" sz="3200" dirty="0">
              <a:solidFill>
                <a:schemeClr val="bg1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814768" y="2656028"/>
            <a:ext cx="2520280" cy="2088232"/>
          </a:xfrm>
          <a:prstGeom prst="rect">
            <a:avLst/>
          </a:prstGeom>
          <a:noFill/>
          <a:ln w="9525" cap="flat" cmpd="sng" algn="ctr">
            <a:solidFill>
              <a:srgbClr val="FF3399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32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Monthly Premium</a:t>
            </a:r>
            <a:endParaRPr lang="en-GB" sz="32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7744" y="5452864"/>
            <a:ext cx="8640960" cy="27363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Variable </a:t>
            </a: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tariff </a:t>
            </a:r>
            <a:endParaRPr lang="en-GB" sz="2800" dirty="0">
              <a:solidFill>
                <a:srgbClr val="646569"/>
              </a:solidFill>
              <a:latin typeface="Spark Omnes" panose="00000500000000000000" pitchFamily="2" charset="0"/>
              <a:ea typeface="ＭＳ Ｐゴシック" charset="0"/>
              <a:cs typeface="Helvetica Light" charset="0"/>
            </a:endParaRP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Rates can go up as well as down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Pay by Direct Debit only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Pay a month in advance </a:t>
            </a:r>
          </a:p>
          <a:p>
            <a:pPr marL="450850" indent="-27305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46569"/>
                </a:solidFill>
                <a:latin typeface="Spark Omnes" panose="00000500000000000000" pitchFamily="2" charset="0"/>
                <a:ea typeface="ＭＳ Ｐゴシック" charset="0"/>
                <a:cs typeface="Helvetica Light" charset="0"/>
              </a:rPr>
              <a:t>Cheaper than Tenant Saver (Variable)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4918224" y="5092824"/>
            <a:ext cx="0" cy="3600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918224" y="5092824"/>
            <a:ext cx="306034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7966310" y="4744260"/>
            <a:ext cx="0" cy="3600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0437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9139</TotalTime>
  <Words>767</Words>
  <Application>Microsoft Office PowerPoint</Application>
  <PresentationFormat>Custom</PresentationFormat>
  <Paragraphs>130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ＭＳ Ｐゴシック</vt:lpstr>
      <vt:lpstr>Arial</vt:lpstr>
      <vt:lpstr>Avenir Roman</vt:lpstr>
      <vt:lpstr>Calibri</vt:lpstr>
      <vt:lpstr>Helvetica Light</vt:lpstr>
      <vt:lpstr>Spark Omnes</vt:lpstr>
      <vt:lpstr>Spark Omnes Medium</vt:lpstr>
      <vt:lpstr>Spark Omnes SemiBold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win-win relationship The benefits of working together</dc:title>
  <dc:creator>Scott MacKay</dc:creator>
  <cp:lastModifiedBy>Carl Bennett</cp:lastModifiedBy>
  <cp:revision>59</cp:revision>
  <cp:lastPrinted>2016-02-02T12:54:58Z</cp:lastPrinted>
  <dcterms:modified xsi:type="dcterms:W3CDTF">2017-02-11T00:20:38Z</dcterms:modified>
</cp:coreProperties>
</file>